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Spectral"/>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Spectral-regular.fntdata"/><Relationship Id="rId14" Type="http://schemas.openxmlformats.org/officeDocument/2006/relationships/slide" Target="slides/slide9.xml"/><Relationship Id="rId17" Type="http://schemas.openxmlformats.org/officeDocument/2006/relationships/font" Target="fonts/Spectral-italic.fntdata"/><Relationship Id="rId16" Type="http://schemas.openxmlformats.org/officeDocument/2006/relationships/font" Target="fonts/Spectral-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Spectral-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a6d89ac2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a6d89ac2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a6d89ac2a4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a6d89ac2a4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a6d89ac2a4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a6d89ac2a4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a6d89ac2a4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a6d89ac2a4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a6d89ac2a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a6d89ac2a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a6d89ac2a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a6d89ac2a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a6d89ac2a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a6d89ac2a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a6d89ac2a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a6d89ac2a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slide" Target="/ppt/slides/slide9.xml"/><Relationship Id="rId10" Type="http://schemas.openxmlformats.org/officeDocument/2006/relationships/slide" Target="/ppt/slides/slide8.xm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slide" Target="/ppt/slides/slide3.xml"/><Relationship Id="rId9" Type="http://schemas.openxmlformats.org/officeDocument/2006/relationships/slide" Target="/ppt/slides/slide7.xml"/><Relationship Id="rId5" Type="http://schemas.openxmlformats.org/officeDocument/2006/relationships/slide" Target="/ppt/slides/slide4.xml"/><Relationship Id="rId6" Type="http://schemas.openxmlformats.org/officeDocument/2006/relationships/slide" Target="/ppt/slides/slide5.xml"/><Relationship Id="rId7" Type="http://schemas.openxmlformats.org/officeDocument/2006/relationships/slide" Target="/ppt/slides/slide5.xml"/><Relationship Id="rId8" Type="http://schemas.openxmlformats.org/officeDocument/2006/relationships/slide" Target="/ppt/slid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hcpss.org/connect/" TargetMode="External"/><Relationship Id="rId4" Type="http://schemas.openxmlformats.org/officeDocument/2006/relationships/hyperlink" Target="http://www.hcps.org" TargetMode="External"/><Relationship Id="rId5" Type="http://schemas.openxmlformats.org/officeDocument/2006/relationships/hyperlink" Target="https://www.hcpss.org/f/connect/synergy-parent-access.pdf" TargetMode="External"/><Relationship Id="rId6" Type="http://schemas.openxmlformats.org/officeDocument/2006/relationships/image" Target="../media/image7.png"/><Relationship Id="rId7" Type="http://schemas.openxmlformats.org/officeDocument/2006/relationships/slide" Target="/ppt/slid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hcpss.instructure.com/courses/9495" TargetMode="External"/><Relationship Id="rId4" Type="http://schemas.openxmlformats.org/officeDocument/2006/relationships/hyperlink" Target="https://www.hcpss.org/connect/guides/#canvas-guides" TargetMode="External"/><Relationship Id="rId9" Type="http://schemas.openxmlformats.org/officeDocument/2006/relationships/slide" Target="/ppt/slides/slide1.xml"/><Relationship Id="rId5" Type="http://schemas.openxmlformats.org/officeDocument/2006/relationships/hyperlink" Target="https://hcpss.instructure.com/courses/9495" TargetMode="External"/><Relationship Id="rId6" Type="http://schemas.openxmlformats.org/officeDocument/2006/relationships/image" Target="../media/image8.png"/><Relationship Id="rId7" Type="http://schemas.openxmlformats.org/officeDocument/2006/relationships/hyperlink" Target="https://www.hcpss.org/connect/guides/#canvas-guides" TargetMode="External"/><Relationship Id="rId8"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hcpss.instructure.com/courses/77796/pages/active-directory" TargetMode="External"/><Relationship Id="rId4" Type="http://schemas.openxmlformats.org/officeDocument/2006/relationships/image" Target="../media/image12.png"/><Relationship Id="rId5" Type="http://schemas.openxmlformats.org/officeDocument/2006/relationships/image" Target="../media/image6.png"/><Relationship Id="rId6" Type="http://schemas.openxmlformats.org/officeDocument/2006/relationships/slide" Target="/ppt/slid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hcpss.org/devices/" TargetMode="External"/><Relationship Id="rId4" Type="http://schemas.openxmlformats.org/officeDocument/2006/relationships/hyperlink" Target="https://docs.google.com/forms/d/1XYnYOaCrywye1O70eFkzomg9qYY5E7wGceuFkd1MMiA/viewform?edit_requested=true" TargetMode="External"/><Relationship Id="rId9" Type="http://schemas.openxmlformats.org/officeDocument/2006/relationships/slide" Target="/ppt/slides/slide1.xml"/><Relationship Id="rId5" Type="http://schemas.openxmlformats.org/officeDocument/2006/relationships/hyperlink" Target="https://hcpss.instructure.com/courses/77796/pages/join-chromebook-to-wifi?module_item_id=3409750" TargetMode="External"/><Relationship Id="rId6" Type="http://schemas.openxmlformats.org/officeDocument/2006/relationships/hyperlink" Target="https://hcpss.instructure.com/courses/77796/modules#module_370391" TargetMode="External"/><Relationship Id="rId7" Type="http://schemas.openxmlformats.org/officeDocument/2006/relationships/hyperlink" Target="mailto:Sarah_Gallagher@hcpss.org" TargetMode="External"/><Relationship Id="rId8" Type="http://schemas.openxmlformats.org/officeDocument/2006/relationships/image" Target="../media/image5.png"/></Relationships>
</file>

<file path=ppt/slides/_rels/slide6.xml.rels><?xml version="1.0" encoding="UTF-8" standalone="yes"?><Relationships xmlns="http://schemas.openxmlformats.org/package/2006/relationships"><Relationship Id="rId11" Type="http://schemas.openxmlformats.org/officeDocument/2006/relationships/hyperlink" Target="https://hcpss.instructure.com/courses/9495/pages/secondary-discussions" TargetMode="External"/><Relationship Id="rId10" Type="http://schemas.openxmlformats.org/officeDocument/2006/relationships/hyperlink" Target="https://hcpss.instructure.com/courses/9495/pages/secondary-announcements" TargetMode="External"/><Relationship Id="rId13" Type="http://schemas.openxmlformats.org/officeDocument/2006/relationships/slide" Target="/ppt/slides/slide1.xml"/><Relationship Id="rId12"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hcpss.instructure.com/courses/34487" TargetMode="External"/><Relationship Id="rId4" Type="http://schemas.openxmlformats.org/officeDocument/2006/relationships/hyperlink" Target="https://hcpss.instructure.com/courses/9495/pages/secondary-canvas-navigation" TargetMode="External"/><Relationship Id="rId9" Type="http://schemas.openxmlformats.org/officeDocument/2006/relationships/hyperlink" Target="https://hcpss.instructure.com/courses/9495/pages/secondary-assignments" TargetMode="External"/><Relationship Id="rId5" Type="http://schemas.openxmlformats.org/officeDocument/2006/relationships/hyperlink" Target="https://hcpss.instructure.com/courses/9495/pages/secondary-canvas-navigation" TargetMode="External"/><Relationship Id="rId6" Type="http://schemas.openxmlformats.org/officeDocument/2006/relationships/hyperlink" Target="https://hcpss.instructure.com/courses/9495/pages/secondary-calendar" TargetMode="External"/><Relationship Id="rId7" Type="http://schemas.openxmlformats.org/officeDocument/2006/relationships/hyperlink" Target="https://hcpss.instructure.com/courses/9495/pages/secondary-grades" TargetMode="External"/><Relationship Id="rId8" Type="http://schemas.openxmlformats.org/officeDocument/2006/relationships/hyperlink" Target="https://hcpss.instructure.com/courses/9495/pages/secondary-user-setting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docs.google.com/presentation/d/1k6iGmBrgepLadV1Ug6WGma-tRRqcAfNL0zM5OtrYzSg/edit?usp=sharing" TargetMode="External"/><Relationship Id="rId4" Type="http://schemas.openxmlformats.org/officeDocument/2006/relationships/hyperlink" Target="https://community.canvaslms.com/t5/Student-Guide/How-do-I-enter-a-URL-as-an-assignment-submission/ta-p/286" TargetMode="External"/><Relationship Id="rId9" Type="http://schemas.openxmlformats.org/officeDocument/2006/relationships/slide" Target="/ppt/slides/slide1.xml"/><Relationship Id="rId5" Type="http://schemas.openxmlformats.org/officeDocument/2006/relationships/hyperlink" Target="https://community.canvaslms.com/t5/Student-Guide/How-do-I-submit-a-cloud-assignment-with-Google-Drive/ta-p/491" TargetMode="External"/><Relationship Id="rId6" Type="http://schemas.openxmlformats.org/officeDocument/2006/relationships/hyperlink" Target="https://community.canvaslms.com/t5/Student-Guide/How-do-I-submit-a-media-file-as-an-assignment-submission/ta-p/279" TargetMode="External"/><Relationship Id="rId7" Type="http://schemas.openxmlformats.org/officeDocument/2006/relationships/hyperlink" Target="https://hcpss.instructure.com/courses/9495/pages/secondary-assignments" TargetMode="External"/><Relationship Id="rId8"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hyperlink" Target="https://hcpss.instructure.com/courses/77796/pages/g-suite-organizing-files?module_item_id=2655114" TargetMode="External"/><Relationship Id="rId5" Type="http://schemas.openxmlformats.org/officeDocument/2006/relationships/hyperlink" Target="https://hcpss.instructure.com/courses/77796/pages/g-suite-downloading-files?module_item_id=1775080" TargetMode="External"/><Relationship Id="rId6" Type="http://schemas.openxmlformats.org/officeDocument/2006/relationships/hyperlink" Target="https://hcpss.instructure.com/courses/77796/pages/g-suite-slash-canvas-integration-issues?module_item_id=3570720" TargetMode="External"/><Relationship Id="rId7" Type="http://schemas.openxmlformats.org/officeDocument/2006/relationships/slide" Target="/ppt/slid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hcpss.instructure.com/courses/77796/pages/g-suite-google-meet" TargetMode="External"/><Relationship Id="rId4" Type="http://schemas.openxmlformats.org/officeDocument/2006/relationships/hyperlink" Target="https://news.hcpss.org/news-posts/2020/04/google-meet-expectations-for-students-and-parents-guardians/" TargetMode="External"/><Relationship Id="rId5" Type="http://schemas.openxmlformats.org/officeDocument/2006/relationships/image" Target="../media/image11.png"/><Relationship Id="rId6" Type="http://schemas.openxmlformats.org/officeDocument/2006/relationships/slide" Target="/ppt/slid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1816550" y="264225"/>
            <a:ext cx="7245900" cy="95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200">
                <a:latin typeface="Spectral"/>
                <a:ea typeface="Spectral"/>
                <a:cs typeface="Spectral"/>
                <a:sym typeface="Spectral"/>
              </a:rPr>
              <a:t>PVMS Technology Resources</a:t>
            </a:r>
            <a:endParaRPr sz="4200">
              <a:latin typeface="Spectral"/>
              <a:ea typeface="Spectral"/>
              <a:cs typeface="Spectral"/>
              <a:sym typeface="Spectral"/>
            </a:endParaRPr>
          </a:p>
        </p:txBody>
      </p:sp>
      <p:pic>
        <p:nvPicPr>
          <p:cNvPr id="55" name="Google Shape;55;p13"/>
          <p:cNvPicPr preferRelativeResize="0"/>
          <p:nvPr/>
        </p:nvPicPr>
        <p:blipFill>
          <a:blip r:embed="rId3">
            <a:alphaModFix/>
          </a:blip>
          <a:stretch>
            <a:fillRect/>
          </a:stretch>
        </p:blipFill>
        <p:spPr>
          <a:xfrm>
            <a:off x="0" y="0"/>
            <a:ext cx="1816550" cy="1760775"/>
          </a:xfrm>
          <a:prstGeom prst="rect">
            <a:avLst/>
          </a:prstGeom>
          <a:noFill/>
          <a:ln>
            <a:noFill/>
          </a:ln>
        </p:spPr>
      </p:pic>
      <p:sp>
        <p:nvSpPr>
          <p:cNvPr id="56" name="Google Shape;56;p13"/>
          <p:cNvSpPr/>
          <p:nvPr/>
        </p:nvSpPr>
        <p:spPr>
          <a:xfrm>
            <a:off x="3455325" y="2454388"/>
            <a:ext cx="1816500" cy="950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3455325" y="1131700"/>
            <a:ext cx="1816500" cy="950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6623275" y="1131700"/>
            <a:ext cx="1816500" cy="950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6623275" y="2454400"/>
            <a:ext cx="1816500" cy="950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3455325" y="3884775"/>
            <a:ext cx="1816500" cy="950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6683100" y="3836900"/>
            <a:ext cx="1816500" cy="950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519775" y="2454400"/>
            <a:ext cx="1816500" cy="950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519775" y="3836900"/>
            <a:ext cx="1816500" cy="950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txBox="1"/>
          <p:nvPr/>
        </p:nvSpPr>
        <p:spPr>
          <a:xfrm>
            <a:off x="646025" y="2454400"/>
            <a:ext cx="1511700" cy="86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u="sng">
                <a:solidFill>
                  <a:schemeClr val="hlink"/>
                </a:solidFill>
                <a:latin typeface="Spectral"/>
                <a:ea typeface="Spectral"/>
                <a:cs typeface="Spectral"/>
                <a:sym typeface="Spectral"/>
                <a:hlinkClick action="ppaction://hlinkshowjump?jump=nextslide"/>
              </a:rPr>
              <a:t>Parent HCPSS Connect</a:t>
            </a:r>
            <a:endParaRPr b="1" sz="1600">
              <a:latin typeface="Spectral"/>
              <a:ea typeface="Spectral"/>
              <a:cs typeface="Spectral"/>
              <a:sym typeface="Spectral"/>
            </a:endParaRPr>
          </a:p>
        </p:txBody>
      </p:sp>
      <p:sp>
        <p:nvSpPr>
          <p:cNvPr id="65" name="Google Shape;65;p13"/>
          <p:cNvSpPr txBox="1"/>
          <p:nvPr/>
        </p:nvSpPr>
        <p:spPr>
          <a:xfrm>
            <a:off x="717800" y="3797175"/>
            <a:ext cx="1458000" cy="95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u="sng">
                <a:solidFill>
                  <a:schemeClr val="hlink"/>
                </a:solidFill>
                <a:latin typeface="Spectral"/>
                <a:ea typeface="Spectral"/>
                <a:cs typeface="Spectral"/>
                <a:sym typeface="Spectral"/>
                <a:hlinkClick action="ppaction://hlinksldjump" r:id="rId4"/>
              </a:rPr>
              <a:t>Parent Canvas and Canvas App</a:t>
            </a:r>
            <a:endParaRPr b="1" sz="1600">
              <a:latin typeface="Spectral"/>
              <a:ea typeface="Spectral"/>
              <a:cs typeface="Spectral"/>
              <a:sym typeface="Spectral"/>
            </a:endParaRPr>
          </a:p>
        </p:txBody>
      </p:sp>
      <p:sp>
        <p:nvSpPr>
          <p:cNvPr id="66" name="Google Shape;66;p13"/>
          <p:cNvSpPr txBox="1"/>
          <p:nvPr/>
        </p:nvSpPr>
        <p:spPr>
          <a:xfrm>
            <a:off x="3516825" y="1131700"/>
            <a:ext cx="1661700" cy="86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u="sng">
                <a:solidFill>
                  <a:schemeClr val="hlink"/>
                </a:solidFill>
                <a:latin typeface="Spectral"/>
                <a:ea typeface="Spectral"/>
                <a:cs typeface="Spectral"/>
                <a:sym typeface="Spectral"/>
                <a:hlinkClick action="ppaction://hlinksldjump" r:id="rId5"/>
              </a:rPr>
              <a:t>Student Active Directory Account</a:t>
            </a:r>
            <a:endParaRPr b="1" sz="1600">
              <a:latin typeface="Spectral"/>
              <a:ea typeface="Spectral"/>
              <a:cs typeface="Spectral"/>
              <a:sym typeface="Spectral"/>
            </a:endParaRPr>
          </a:p>
        </p:txBody>
      </p:sp>
      <p:sp>
        <p:nvSpPr>
          <p:cNvPr id="67" name="Google Shape;67;p13"/>
          <p:cNvSpPr txBox="1"/>
          <p:nvPr/>
        </p:nvSpPr>
        <p:spPr>
          <a:xfrm>
            <a:off x="3522925" y="2454400"/>
            <a:ext cx="1661700" cy="95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u="sng">
                <a:solidFill>
                  <a:schemeClr val="hlink"/>
                </a:solidFill>
                <a:latin typeface="Spectral"/>
                <a:ea typeface="Spectral"/>
                <a:cs typeface="Spectral"/>
                <a:sym typeface="Spectral"/>
                <a:hlinkClick action="ppaction://hlinksldjump" r:id="rId6"/>
              </a:rPr>
              <a:t>Chromebook Information</a:t>
            </a:r>
            <a:endParaRPr b="1" sz="1600">
              <a:latin typeface="Spectral"/>
              <a:ea typeface="Spectral"/>
              <a:cs typeface="Spectral"/>
              <a:sym typeface="Spectral"/>
            </a:endParaRPr>
          </a:p>
          <a:p>
            <a:pPr indent="0" lvl="0" marL="0" rtl="0" algn="ctr">
              <a:spcBef>
                <a:spcPts val="0"/>
              </a:spcBef>
              <a:spcAft>
                <a:spcPts val="0"/>
              </a:spcAft>
              <a:buNone/>
            </a:pPr>
            <a:r>
              <a:rPr b="1" lang="en" sz="1600" u="sng">
                <a:solidFill>
                  <a:schemeClr val="hlink"/>
                </a:solidFill>
                <a:latin typeface="Spectral"/>
                <a:ea typeface="Spectral"/>
                <a:cs typeface="Spectral"/>
                <a:sym typeface="Spectral"/>
                <a:hlinkClick action="ppaction://hlinksldjump" r:id="rId7"/>
              </a:rPr>
              <a:t>And Requests</a:t>
            </a:r>
            <a:endParaRPr b="1" sz="1600">
              <a:latin typeface="Spectral"/>
              <a:ea typeface="Spectral"/>
              <a:cs typeface="Spectral"/>
              <a:sym typeface="Spectral"/>
            </a:endParaRPr>
          </a:p>
        </p:txBody>
      </p:sp>
      <p:sp>
        <p:nvSpPr>
          <p:cNvPr id="68" name="Google Shape;68;p13"/>
          <p:cNvSpPr txBox="1"/>
          <p:nvPr/>
        </p:nvSpPr>
        <p:spPr>
          <a:xfrm>
            <a:off x="3516825" y="3884775"/>
            <a:ext cx="1590900" cy="86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u="sng">
                <a:solidFill>
                  <a:schemeClr val="hlink"/>
                </a:solidFill>
                <a:latin typeface="Spectral"/>
                <a:ea typeface="Spectral"/>
                <a:cs typeface="Spectral"/>
                <a:sym typeface="Spectral"/>
                <a:hlinkClick action="ppaction://hlinksldjump" r:id="rId8"/>
              </a:rPr>
              <a:t>Canvas - Student Information</a:t>
            </a:r>
            <a:endParaRPr b="1" sz="1600">
              <a:latin typeface="Spectral"/>
              <a:ea typeface="Spectral"/>
              <a:cs typeface="Spectral"/>
              <a:sym typeface="Spectral"/>
            </a:endParaRPr>
          </a:p>
        </p:txBody>
      </p:sp>
      <p:sp>
        <p:nvSpPr>
          <p:cNvPr id="69" name="Google Shape;69;p13"/>
          <p:cNvSpPr txBox="1"/>
          <p:nvPr/>
        </p:nvSpPr>
        <p:spPr>
          <a:xfrm>
            <a:off x="6752550" y="1131700"/>
            <a:ext cx="1590900" cy="86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u="sng">
                <a:solidFill>
                  <a:schemeClr val="hlink"/>
                </a:solidFill>
                <a:latin typeface="Spectral"/>
                <a:ea typeface="Spectral"/>
                <a:cs typeface="Spectral"/>
                <a:sym typeface="Spectral"/>
                <a:hlinkClick action="ppaction://hlinksldjump" r:id="rId9"/>
              </a:rPr>
              <a:t>Canvas - Submitting Assignments</a:t>
            </a:r>
            <a:endParaRPr b="1" sz="1600">
              <a:latin typeface="Spectral"/>
              <a:ea typeface="Spectral"/>
              <a:cs typeface="Spectral"/>
              <a:sym typeface="Spectral"/>
            </a:endParaRPr>
          </a:p>
        </p:txBody>
      </p:sp>
      <p:sp>
        <p:nvSpPr>
          <p:cNvPr id="70" name="Google Shape;70;p13"/>
          <p:cNvSpPr txBox="1"/>
          <p:nvPr/>
        </p:nvSpPr>
        <p:spPr>
          <a:xfrm>
            <a:off x="6752550" y="2454400"/>
            <a:ext cx="1511700" cy="86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u="sng">
                <a:solidFill>
                  <a:schemeClr val="hlink"/>
                </a:solidFill>
                <a:latin typeface="Spectral"/>
                <a:ea typeface="Spectral"/>
                <a:cs typeface="Spectral"/>
                <a:sym typeface="Spectral"/>
                <a:hlinkClick action="ppaction://hlinksldjump" r:id="rId10"/>
              </a:rPr>
              <a:t>G-Suite and Integration with Canvas</a:t>
            </a:r>
            <a:endParaRPr b="1" sz="1600">
              <a:latin typeface="Spectral"/>
              <a:ea typeface="Spectral"/>
              <a:cs typeface="Spectral"/>
              <a:sym typeface="Spectral"/>
            </a:endParaRPr>
          </a:p>
        </p:txBody>
      </p:sp>
      <p:sp>
        <p:nvSpPr>
          <p:cNvPr id="71" name="Google Shape;71;p13"/>
          <p:cNvSpPr txBox="1"/>
          <p:nvPr/>
        </p:nvSpPr>
        <p:spPr>
          <a:xfrm>
            <a:off x="6733175" y="3884775"/>
            <a:ext cx="1661700" cy="86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u="sng">
                <a:solidFill>
                  <a:schemeClr val="hlink"/>
                </a:solidFill>
                <a:latin typeface="Spectral"/>
                <a:ea typeface="Spectral"/>
                <a:cs typeface="Spectral"/>
                <a:sym typeface="Spectral"/>
                <a:hlinkClick action="ppaction://hlinksldjump" r:id="rId11"/>
              </a:rPr>
              <a:t>Google Meet Information and Norms</a:t>
            </a:r>
            <a:endParaRPr b="1" sz="1600">
              <a:latin typeface="Spectral"/>
              <a:ea typeface="Spectral"/>
              <a:cs typeface="Spectral"/>
              <a:sym typeface="Spectr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4"/>
          <p:cNvSpPr txBox="1"/>
          <p:nvPr>
            <p:ph type="title"/>
          </p:nvPr>
        </p:nvSpPr>
        <p:spPr>
          <a:xfrm>
            <a:off x="311700" y="3014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pectral"/>
                <a:ea typeface="Spectral"/>
                <a:cs typeface="Spectral"/>
                <a:sym typeface="Spectral"/>
              </a:rPr>
              <a:t>Parent HCPSS Connect</a:t>
            </a:r>
            <a:endParaRPr b="1">
              <a:latin typeface="Spectral"/>
              <a:ea typeface="Spectral"/>
              <a:cs typeface="Spectral"/>
              <a:sym typeface="Spectral"/>
            </a:endParaRPr>
          </a:p>
        </p:txBody>
      </p:sp>
      <p:sp>
        <p:nvSpPr>
          <p:cNvPr id="77" name="Google Shape;77;p14"/>
          <p:cNvSpPr txBox="1"/>
          <p:nvPr>
            <p:ph idx="1" type="body"/>
          </p:nvPr>
        </p:nvSpPr>
        <p:spPr>
          <a:xfrm>
            <a:off x="311700" y="1152475"/>
            <a:ext cx="4005300" cy="261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u="sng">
                <a:solidFill>
                  <a:schemeClr val="hlink"/>
                </a:solidFill>
                <a:latin typeface="Spectral"/>
                <a:ea typeface="Spectral"/>
                <a:cs typeface="Spectral"/>
                <a:sym typeface="Spectral"/>
                <a:hlinkClick r:id="rId3"/>
              </a:rPr>
              <a:t>HCPSS Connect</a:t>
            </a:r>
            <a:r>
              <a:rPr lang="en" sz="1400">
                <a:latin typeface="Spectral"/>
                <a:ea typeface="Spectral"/>
                <a:cs typeface="Spectral"/>
                <a:sym typeface="Spectral"/>
              </a:rPr>
              <a:t> provides access to a variety of student information and classroom instructional tools offering personalized communication and timely, relevant and easily accessible information relating to your student.</a:t>
            </a:r>
            <a:endParaRPr sz="1400">
              <a:latin typeface="Spectral"/>
              <a:ea typeface="Spectral"/>
              <a:cs typeface="Spectral"/>
              <a:sym typeface="Spectral"/>
            </a:endParaRPr>
          </a:p>
          <a:p>
            <a:pPr indent="0" lvl="0" marL="0" rtl="0" algn="l">
              <a:spcBef>
                <a:spcPts val="1600"/>
              </a:spcBef>
              <a:spcAft>
                <a:spcPts val="0"/>
              </a:spcAft>
              <a:buNone/>
            </a:pPr>
            <a:r>
              <a:rPr lang="en" sz="1400">
                <a:latin typeface="Spectral"/>
                <a:ea typeface="Spectral"/>
                <a:cs typeface="Spectral"/>
                <a:sym typeface="Spectral"/>
              </a:rPr>
              <a:t>The </a:t>
            </a:r>
            <a:r>
              <a:rPr lang="en" sz="1400" u="sng">
                <a:solidFill>
                  <a:schemeClr val="hlink"/>
                </a:solidFill>
                <a:latin typeface="Spectral"/>
                <a:ea typeface="Spectral"/>
                <a:cs typeface="Spectral"/>
                <a:sym typeface="Spectral"/>
                <a:hlinkClick r:id="rId4"/>
              </a:rPr>
              <a:t>hcpss.org</a:t>
            </a:r>
            <a:r>
              <a:rPr lang="en" sz="1400">
                <a:latin typeface="Spectral"/>
                <a:ea typeface="Spectral"/>
                <a:cs typeface="Spectral"/>
                <a:sym typeface="Spectral"/>
              </a:rPr>
              <a:t> website has information, guides, FAQs, and a place to leave feedback on the same page where you find the Connect portal.  Many of the videos have transcripts in languages other than English and the information is organized so parents can easily navigate the important communication tools used here in HCPSS.</a:t>
            </a:r>
            <a:endParaRPr sz="1400">
              <a:latin typeface="Spectral"/>
              <a:ea typeface="Spectral"/>
              <a:cs typeface="Spectral"/>
              <a:sym typeface="Spectral"/>
            </a:endParaRPr>
          </a:p>
          <a:p>
            <a:pPr indent="0" lvl="0" marL="0" rtl="0" algn="l">
              <a:spcBef>
                <a:spcPts val="1600"/>
              </a:spcBef>
              <a:spcAft>
                <a:spcPts val="0"/>
              </a:spcAft>
              <a:buNone/>
            </a:pPr>
            <a:r>
              <a:rPr lang="en" sz="1400" u="sng">
                <a:solidFill>
                  <a:schemeClr val="hlink"/>
                </a:solidFill>
                <a:latin typeface="Spectral"/>
                <a:ea typeface="Spectral"/>
                <a:cs typeface="Spectral"/>
                <a:sym typeface="Spectral"/>
                <a:hlinkClick r:id="rId5"/>
              </a:rPr>
              <a:t>Resetting password</a:t>
            </a:r>
            <a:endParaRPr sz="1400">
              <a:latin typeface="Spectral"/>
              <a:ea typeface="Spectral"/>
              <a:cs typeface="Spectral"/>
              <a:sym typeface="Spectral"/>
            </a:endParaRPr>
          </a:p>
          <a:p>
            <a:pPr indent="0" lvl="0" marL="0" rtl="0" algn="l">
              <a:spcBef>
                <a:spcPts val="1600"/>
              </a:spcBef>
              <a:spcAft>
                <a:spcPts val="1600"/>
              </a:spcAft>
              <a:buNone/>
            </a:pPr>
            <a:r>
              <a:rPr lang="en" sz="1400">
                <a:latin typeface="Spectral"/>
                <a:ea typeface="Spectral"/>
                <a:cs typeface="Spectral"/>
                <a:sym typeface="Spectral"/>
              </a:rPr>
              <a:t> </a:t>
            </a:r>
            <a:endParaRPr sz="1400">
              <a:latin typeface="Spectral"/>
              <a:ea typeface="Spectral"/>
              <a:cs typeface="Spectral"/>
              <a:sym typeface="Spectral"/>
            </a:endParaRPr>
          </a:p>
        </p:txBody>
      </p:sp>
      <p:pic>
        <p:nvPicPr>
          <p:cNvPr id="78" name="Google Shape;78;p14"/>
          <p:cNvPicPr preferRelativeResize="0"/>
          <p:nvPr/>
        </p:nvPicPr>
        <p:blipFill>
          <a:blip r:embed="rId6">
            <a:alphaModFix/>
          </a:blip>
          <a:stretch>
            <a:fillRect/>
          </a:stretch>
        </p:blipFill>
        <p:spPr>
          <a:xfrm>
            <a:off x="4236575" y="1017725"/>
            <a:ext cx="4907424" cy="3840926"/>
          </a:xfrm>
          <a:prstGeom prst="rect">
            <a:avLst/>
          </a:prstGeom>
          <a:noFill/>
          <a:ln>
            <a:noFill/>
          </a:ln>
        </p:spPr>
      </p:pic>
      <p:sp>
        <p:nvSpPr>
          <p:cNvPr id="79" name="Google Shape;79;p14"/>
          <p:cNvSpPr/>
          <p:nvPr/>
        </p:nvSpPr>
        <p:spPr>
          <a:xfrm>
            <a:off x="7683350" y="203450"/>
            <a:ext cx="682800" cy="288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txBox="1"/>
          <p:nvPr/>
        </p:nvSpPr>
        <p:spPr>
          <a:xfrm>
            <a:off x="7655525" y="120400"/>
            <a:ext cx="1124400" cy="33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Spectral"/>
                <a:ea typeface="Spectral"/>
                <a:cs typeface="Spectral"/>
                <a:sym typeface="Spectral"/>
                <a:hlinkClick action="ppaction://hlinksldjump" r:id="rId7"/>
              </a:rPr>
              <a:t>HOME</a:t>
            </a:r>
            <a:endParaRPr>
              <a:latin typeface="Spectral"/>
              <a:ea typeface="Spectral"/>
              <a:cs typeface="Spectral"/>
              <a:sym typeface="Spectr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5"/>
          <p:cNvSpPr txBox="1"/>
          <p:nvPr>
            <p:ph type="title"/>
          </p:nvPr>
        </p:nvSpPr>
        <p:spPr>
          <a:xfrm>
            <a:off x="311700" y="265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pectral"/>
                <a:ea typeface="Spectral"/>
                <a:cs typeface="Spectral"/>
                <a:sym typeface="Spectral"/>
              </a:rPr>
              <a:t>Canvas and parent Canvas App</a:t>
            </a:r>
            <a:endParaRPr b="1">
              <a:latin typeface="Spectral"/>
              <a:ea typeface="Spectral"/>
              <a:cs typeface="Spectral"/>
              <a:sym typeface="Spectral"/>
            </a:endParaRPr>
          </a:p>
        </p:txBody>
      </p:sp>
      <p:sp>
        <p:nvSpPr>
          <p:cNvPr id="86" name="Google Shape;86;p15"/>
          <p:cNvSpPr txBox="1"/>
          <p:nvPr>
            <p:ph idx="1" type="body"/>
          </p:nvPr>
        </p:nvSpPr>
        <p:spPr>
          <a:xfrm>
            <a:off x="4257925" y="1017725"/>
            <a:ext cx="4833000" cy="355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chemeClr val="hlink"/>
                </a:solidFill>
                <a:latin typeface="Spectral"/>
                <a:ea typeface="Spectral"/>
                <a:cs typeface="Spectral"/>
                <a:sym typeface="Spectral"/>
                <a:hlinkClick r:id="rId3"/>
              </a:rPr>
              <a:t>Canvas </a:t>
            </a:r>
            <a:r>
              <a:rPr lang="en" sz="1500">
                <a:latin typeface="Spectral"/>
                <a:ea typeface="Spectral"/>
                <a:cs typeface="Spectral"/>
                <a:sym typeface="Spectral"/>
              </a:rPr>
              <a:t>is our Learning Management System (LMS).  Canvas can be accessed anywhere you have access to the Internet. Canvas organizes information into courses. Within each course, teachers will post announcements, assignments, and grades. Canvas has an embedded messaging system very similar to email for easy communication. </a:t>
            </a:r>
            <a:endParaRPr sz="1500">
              <a:latin typeface="Spectral"/>
              <a:ea typeface="Spectral"/>
              <a:cs typeface="Spectral"/>
              <a:sym typeface="Spectral"/>
            </a:endParaRPr>
          </a:p>
          <a:p>
            <a:pPr indent="0" lvl="0" marL="0" rtl="0" algn="l">
              <a:spcBef>
                <a:spcPts val="1600"/>
              </a:spcBef>
              <a:spcAft>
                <a:spcPts val="1600"/>
              </a:spcAft>
              <a:buNone/>
            </a:pPr>
            <a:r>
              <a:rPr lang="en" sz="1500">
                <a:latin typeface="Spectral"/>
                <a:ea typeface="Spectral"/>
                <a:cs typeface="Spectral"/>
                <a:sym typeface="Spectral"/>
              </a:rPr>
              <a:t>The </a:t>
            </a:r>
            <a:r>
              <a:rPr lang="en" sz="1500" u="sng">
                <a:solidFill>
                  <a:schemeClr val="hlink"/>
                </a:solidFill>
                <a:latin typeface="Spectral"/>
                <a:ea typeface="Spectral"/>
                <a:cs typeface="Spectral"/>
                <a:sym typeface="Spectral"/>
                <a:hlinkClick r:id="rId4"/>
              </a:rPr>
              <a:t>Canvas mobile app</a:t>
            </a:r>
            <a:r>
              <a:rPr lang="en" sz="1500">
                <a:latin typeface="Spectral"/>
                <a:ea typeface="Spectral"/>
                <a:cs typeface="Spectral"/>
                <a:sym typeface="Spectral"/>
              </a:rPr>
              <a:t> provides a way to see Canvas messages, grades, and calendar events in one place for more than one student in HCPSS.  Families can access all students in one app.  The parent app does NOT give as much access to assignments, however.  Use the web platform for that.</a:t>
            </a:r>
            <a:endParaRPr sz="1500">
              <a:latin typeface="Spectral"/>
              <a:ea typeface="Spectral"/>
              <a:cs typeface="Spectral"/>
              <a:sym typeface="Spectral"/>
            </a:endParaRPr>
          </a:p>
        </p:txBody>
      </p:sp>
      <p:pic>
        <p:nvPicPr>
          <p:cNvPr id="87" name="Google Shape;87;p15">
            <a:hlinkClick r:id="rId5"/>
          </p:cNvPr>
          <p:cNvPicPr preferRelativeResize="0"/>
          <p:nvPr/>
        </p:nvPicPr>
        <p:blipFill>
          <a:blip r:embed="rId6">
            <a:alphaModFix/>
          </a:blip>
          <a:stretch>
            <a:fillRect/>
          </a:stretch>
        </p:blipFill>
        <p:spPr>
          <a:xfrm>
            <a:off x="173750" y="1074100"/>
            <a:ext cx="3953125" cy="2226441"/>
          </a:xfrm>
          <a:prstGeom prst="rect">
            <a:avLst/>
          </a:prstGeom>
          <a:noFill/>
          <a:ln>
            <a:noFill/>
          </a:ln>
        </p:spPr>
      </p:pic>
      <p:pic>
        <p:nvPicPr>
          <p:cNvPr id="88" name="Google Shape;88;p15">
            <a:hlinkClick r:id="rId7"/>
          </p:cNvPr>
          <p:cNvPicPr preferRelativeResize="0"/>
          <p:nvPr/>
        </p:nvPicPr>
        <p:blipFill>
          <a:blip r:embed="rId8">
            <a:alphaModFix/>
          </a:blip>
          <a:stretch>
            <a:fillRect/>
          </a:stretch>
        </p:blipFill>
        <p:spPr>
          <a:xfrm>
            <a:off x="894025" y="3464916"/>
            <a:ext cx="2746713" cy="1538159"/>
          </a:xfrm>
          <a:prstGeom prst="rect">
            <a:avLst/>
          </a:prstGeom>
          <a:noFill/>
          <a:ln>
            <a:noFill/>
          </a:ln>
        </p:spPr>
      </p:pic>
      <p:sp>
        <p:nvSpPr>
          <p:cNvPr id="89" name="Google Shape;89;p15"/>
          <p:cNvSpPr/>
          <p:nvPr/>
        </p:nvSpPr>
        <p:spPr>
          <a:xfrm>
            <a:off x="7942625" y="191650"/>
            <a:ext cx="682800" cy="288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5"/>
          <p:cNvSpPr txBox="1"/>
          <p:nvPr/>
        </p:nvSpPr>
        <p:spPr>
          <a:xfrm>
            <a:off x="7942625" y="120400"/>
            <a:ext cx="837300" cy="4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accent5"/>
                </a:solidFill>
                <a:latin typeface="Spectral"/>
                <a:ea typeface="Spectral"/>
                <a:cs typeface="Spectral"/>
                <a:sym typeface="Spectral"/>
                <a:hlinkClick action="ppaction://hlinksldjump" r:id="rId9">
                  <a:extLst>
                    <a:ext uri="{A12FA001-AC4F-418D-AE19-62706E023703}">
                      <ahyp:hlinkClr val="tx"/>
                    </a:ext>
                  </a:extLst>
                </a:hlinkClick>
              </a:rPr>
              <a:t>HOME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ph type="title"/>
          </p:nvPr>
        </p:nvSpPr>
        <p:spPr>
          <a:xfrm>
            <a:off x="311700" y="325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pectral"/>
                <a:ea typeface="Spectral"/>
                <a:cs typeface="Spectral"/>
                <a:sym typeface="Spectral"/>
              </a:rPr>
              <a:t>Student Active Directory Account</a:t>
            </a:r>
            <a:endParaRPr b="1">
              <a:latin typeface="Spectral"/>
              <a:ea typeface="Spectral"/>
              <a:cs typeface="Spectral"/>
              <a:sym typeface="Spectral"/>
            </a:endParaRPr>
          </a:p>
        </p:txBody>
      </p:sp>
      <p:sp>
        <p:nvSpPr>
          <p:cNvPr id="96" name="Google Shape;96;p16"/>
          <p:cNvSpPr txBox="1"/>
          <p:nvPr>
            <p:ph idx="1" type="body"/>
          </p:nvPr>
        </p:nvSpPr>
        <p:spPr>
          <a:xfrm>
            <a:off x="311700" y="898125"/>
            <a:ext cx="8520600" cy="3670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500">
                <a:latin typeface="Spectral"/>
                <a:ea typeface="Spectral"/>
                <a:cs typeface="Spectral"/>
                <a:sym typeface="Spectral"/>
              </a:rPr>
              <a:t>Students will be given an </a:t>
            </a:r>
            <a:r>
              <a:rPr lang="en" sz="1500" u="sng">
                <a:solidFill>
                  <a:schemeClr val="hlink"/>
                </a:solidFill>
                <a:latin typeface="Spectral"/>
                <a:ea typeface="Spectral"/>
                <a:cs typeface="Spectral"/>
                <a:sym typeface="Spectral"/>
                <a:hlinkClick r:id="rId3"/>
              </a:rPr>
              <a:t>Active Directory</a:t>
            </a:r>
            <a:r>
              <a:rPr lang="en" sz="1500">
                <a:latin typeface="Spectral"/>
                <a:ea typeface="Spectral"/>
                <a:cs typeface="Spectral"/>
                <a:sym typeface="Spectral"/>
              </a:rPr>
              <a:t> username and password upon registration in HCPSS.  This username and password will be their log-in information for Canvas, Synergy, G Suite, and any other HCPSS essential digital tool.  Students MUST be logged into their HCPSS account to access Google Meet classes.  As with any password, students should not share it with others.  Students are able to reset their passwords, or access Active Directory information if they forget, by using the buttons at the bottom of the hcpss.me landing page.</a:t>
            </a:r>
            <a:endParaRPr sz="1500">
              <a:latin typeface="Spectral"/>
              <a:ea typeface="Spectral"/>
              <a:cs typeface="Spectral"/>
              <a:sym typeface="Spectral"/>
            </a:endParaRPr>
          </a:p>
        </p:txBody>
      </p:sp>
      <p:pic>
        <p:nvPicPr>
          <p:cNvPr id="97" name="Google Shape;97;p16"/>
          <p:cNvPicPr preferRelativeResize="0"/>
          <p:nvPr/>
        </p:nvPicPr>
        <p:blipFill>
          <a:blip r:embed="rId4">
            <a:alphaModFix/>
          </a:blip>
          <a:stretch>
            <a:fillRect/>
          </a:stretch>
        </p:blipFill>
        <p:spPr>
          <a:xfrm>
            <a:off x="311697" y="2817875"/>
            <a:ext cx="3854325" cy="2282925"/>
          </a:xfrm>
          <a:prstGeom prst="rect">
            <a:avLst/>
          </a:prstGeom>
          <a:noFill/>
          <a:ln>
            <a:noFill/>
          </a:ln>
        </p:spPr>
      </p:pic>
      <p:pic>
        <p:nvPicPr>
          <p:cNvPr id="98" name="Google Shape;98;p16"/>
          <p:cNvPicPr preferRelativeResize="0"/>
          <p:nvPr/>
        </p:nvPicPr>
        <p:blipFill>
          <a:blip r:embed="rId5">
            <a:alphaModFix/>
          </a:blip>
          <a:stretch>
            <a:fillRect/>
          </a:stretch>
        </p:blipFill>
        <p:spPr>
          <a:xfrm>
            <a:off x="4935799" y="2796524"/>
            <a:ext cx="4042424" cy="2325624"/>
          </a:xfrm>
          <a:prstGeom prst="rect">
            <a:avLst/>
          </a:prstGeom>
          <a:noFill/>
          <a:ln>
            <a:noFill/>
          </a:ln>
        </p:spPr>
      </p:pic>
      <p:sp>
        <p:nvSpPr>
          <p:cNvPr id="99" name="Google Shape;99;p16"/>
          <p:cNvSpPr/>
          <p:nvPr/>
        </p:nvSpPr>
        <p:spPr>
          <a:xfrm>
            <a:off x="5282350" y="3970375"/>
            <a:ext cx="875100" cy="3096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6"/>
          <p:cNvSpPr/>
          <p:nvPr/>
        </p:nvSpPr>
        <p:spPr>
          <a:xfrm rot="10800000">
            <a:off x="8177250" y="4037400"/>
            <a:ext cx="875100" cy="3096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6"/>
          <p:cNvSpPr/>
          <p:nvPr/>
        </p:nvSpPr>
        <p:spPr>
          <a:xfrm>
            <a:off x="7703400" y="215125"/>
            <a:ext cx="682800" cy="288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6"/>
          <p:cNvSpPr txBox="1"/>
          <p:nvPr/>
        </p:nvSpPr>
        <p:spPr>
          <a:xfrm>
            <a:off x="7703400" y="144325"/>
            <a:ext cx="849300" cy="3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accent5"/>
                </a:solidFill>
                <a:latin typeface="Spectral"/>
                <a:ea typeface="Spectral"/>
                <a:cs typeface="Spectral"/>
                <a:sym typeface="Spectral"/>
                <a:hlinkClick action="ppaction://hlinksldjump" r:id="rId6">
                  <a:extLst>
                    <a:ext uri="{A12FA001-AC4F-418D-AE19-62706E023703}">
                      <ahyp:hlinkClr val="tx"/>
                    </a:ext>
                  </a:extLst>
                </a:hlinkClick>
              </a:rPr>
              <a:t>HOME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7"/>
          <p:cNvSpPr txBox="1"/>
          <p:nvPr>
            <p:ph type="title"/>
          </p:nvPr>
        </p:nvSpPr>
        <p:spPr>
          <a:xfrm>
            <a:off x="311700" y="3493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pectral"/>
                <a:ea typeface="Spectral"/>
                <a:cs typeface="Spectral"/>
                <a:sym typeface="Spectral"/>
              </a:rPr>
              <a:t>Chromebook Information and Requests</a:t>
            </a:r>
            <a:endParaRPr b="1">
              <a:latin typeface="Spectral"/>
              <a:ea typeface="Spectral"/>
              <a:cs typeface="Spectral"/>
              <a:sym typeface="Spectral"/>
            </a:endParaRPr>
          </a:p>
        </p:txBody>
      </p:sp>
      <p:sp>
        <p:nvSpPr>
          <p:cNvPr id="108" name="Google Shape;108;p17"/>
          <p:cNvSpPr txBox="1"/>
          <p:nvPr>
            <p:ph idx="1" type="body"/>
          </p:nvPr>
        </p:nvSpPr>
        <p:spPr>
          <a:xfrm>
            <a:off x="311700" y="1017725"/>
            <a:ext cx="8520600" cy="405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pectral"/>
                <a:ea typeface="Spectral"/>
                <a:cs typeface="Spectral"/>
                <a:sym typeface="Spectral"/>
              </a:rPr>
              <a:t>It is the hope of HCPSS to meet the technology needs of secondary students by assigning Chromebooks to students.  As Central Office continues to work with vendors to secure Chromebooks, the Technology staff have reconfigured Dell laptops from schools to be used during virtual learning.  If you are in need of a device, please ensure you have </a:t>
            </a:r>
            <a:r>
              <a:rPr lang="en" u="sng">
                <a:solidFill>
                  <a:schemeClr val="hlink"/>
                </a:solidFill>
                <a:latin typeface="Spectral"/>
                <a:ea typeface="Spectral"/>
                <a:cs typeface="Spectral"/>
                <a:sym typeface="Spectral"/>
                <a:hlinkClick r:id="rId3"/>
              </a:rPr>
              <a:t>requested one</a:t>
            </a:r>
            <a:r>
              <a:rPr lang="en">
                <a:latin typeface="Spectral"/>
                <a:ea typeface="Spectral"/>
                <a:cs typeface="Spectral"/>
                <a:sym typeface="Spectral"/>
              </a:rPr>
              <a:t>, so we can contact you when more become available.</a:t>
            </a:r>
            <a:endParaRPr>
              <a:latin typeface="Spectral"/>
              <a:ea typeface="Spectral"/>
              <a:cs typeface="Spectral"/>
              <a:sym typeface="Spectral"/>
            </a:endParaRPr>
          </a:p>
          <a:p>
            <a:pPr indent="0" lvl="0" marL="0" rtl="0" algn="l">
              <a:spcBef>
                <a:spcPts val="1600"/>
              </a:spcBef>
              <a:spcAft>
                <a:spcPts val="0"/>
              </a:spcAft>
              <a:buNone/>
            </a:pPr>
            <a:r>
              <a:rPr lang="en">
                <a:latin typeface="Spectral"/>
                <a:ea typeface="Spectral"/>
                <a:cs typeface="Spectral"/>
                <a:sym typeface="Spectral"/>
              </a:rPr>
              <a:t>If you have a school-assigned device and are having tech issues, here are some helpful sites and ways to get help.</a:t>
            </a:r>
            <a:endParaRPr>
              <a:latin typeface="Spectral"/>
              <a:ea typeface="Spectral"/>
              <a:cs typeface="Spectral"/>
              <a:sym typeface="Spectral"/>
            </a:endParaRPr>
          </a:p>
          <a:p>
            <a:pPr indent="0" lvl="0" marL="0" rtl="0" algn="l">
              <a:spcBef>
                <a:spcPts val="1600"/>
              </a:spcBef>
              <a:spcAft>
                <a:spcPts val="0"/>
              </a:spcAft>
              <a:buNone/>
            </a:pPr>
            <a:r>
              <a:rPr lang="en" u="sng">
                <a:solidFill>
                  <a:schemeClr val="hlink"/>
                </a:solidFill>
                <a:latin typeface="Spectral"/>
                <a:ea typeface="Spectral"/>
                <a:cs typeface="Spectral"/>
                <a:sym typeface="Spectral"/>
                <a:hlinkClick r:id="rId4"/>
              </a:rPr>
              <a:t>PVMS Tech Support</a:t>
            </a:r>
            <a:r>
              <a:rPr lang="en">
                <a:latin typeface="Spectral"/>
                <a:ea typeface="Spectral"/>
                <a:cs typeface="Spectral"/>
                <a:sym typeface="Spectral"/>
              </a:rPr>
              <a:t>		</a:t>
            </a:r>
            <a:r>
              <a:rPr lang="en" u="sng">
                <a:solidFill>
                  <a:schemeClr val="hlink"/>
                </a:solidFill>
                <a:latin typeface="Spectral"/>
                <a:ea typeface="Spectral"/>
                <a:cs typeface="Spectral"/>
                <a:sym typeface="Spectral"/>
                <a:hlinkClick r:id="rId5"/>
              </a:rPr>
              <a:t>Joining Chromebooks to WiFi</a:t>
            </a:r>
            <a:endParaRPr>
              <a:latin typeface="Spectral"/>
              <a:ea typeface="Spectral"/>
              <a:cs typeface="Spectral"/>
              <a:sym typeface="Spectral"/>
            </a:endParaRPr>
          </a:p>
          <a:p>
            <a:pPr indent="0" lvl="0" marL="0" rtl="0" algn="l">
              <a:spcBef>
                <a:spcPts val="1600"/>
              </a:spcBef>
              <a:spcAft>
                <a:spcPts val="1600"/>
              </a:spcAft>
              <a:buNone/>
            </a:pPr>
            <a:r>
              <a:rPr lang="en" u="sng">
                <a:solidFill>
                  <a:schemeClr val="hlink"/>
                </a:solidFill>
                <a:latin typeface="Spectral"/>
                <a:ea typeface="Spectral"/>
                <a:cs typeface="Spectral"/>
                <a:sym typeface="Spectral"/>
                <a:hlinkClick r:id="rId6"/>
              </a:rPr>
              <a:t>Chromebook Guides</a:t>
            </a:r>
            <a:endParaRPr>
              <a:latin typeface="Spectral"/>
              <a:ea typeface="Spectral"/>
              <a:cs typeface="Spectral"/>
              <a:sym typeface="Spectral"/>
            </a:endParaRPr>
          </a:p>
        </p:txBody>
      </p:sp>
      <p:pic>
        <p:nvPicPr>
          <p:cNvPr id="109" name="Google Shape;109;p17">
            <a:hlinkClick r:id="rId7"/>
          </p:cNvPr>
          <p:cNvPicPr preferRelativeResize="0"/>
          <p:nvPr/>
        </p:nvPicPr>
        <p:blipFill>
          <a:blip r:embed="rId8">
            <a:alphaModFix/>
          </a:blip>
          <a:stretch>
            <a:fillRect/>
          </a:stretch>
        </p:blipFill>
        <p:spPr>
          <a:xfrm>
            <a:off x="6956200" y="3332525"/>
            <a:ext cx="1740000" cy="1740000"/>
          </a:xfrm>
          <a:prstGeom prst="rect">
            <a:avLst/>
          </a:prstGeom>
          <a:noFill/>
          <a:ln>
            <a:noFill/>
          </a:ln>
        </p:spPr>
      </p:pic>
      <p:sp>
        <p:nvSpPr>
          <p:cNvPr id="110" name="Google Shape;110;p17"/>
          <p:cNvSpPr/>
          <p:nvPr/>
        </p:nvSpPr>
        <p:spPr>
          <a:xfrm>
            <a:off x="7686375" y="215125"/>
            <a:ext cx="682800" cy="288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7"/>
          <p:cNvSpPr txBox="1"/>
          <p:nvPr/>
        </p:nvSpPr>
        <p:spPr>
          <a:xfrm>
            <a:off x="7643575" y="144325"/>
            <a:ext cx="873300" cy="3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accent5"/>
                </a:solidFill>
                <a:latin typeface="Spectral"/>
                <a:ea typeface="Spectral"/>
                <a:cs typeface="Spectral"/>
                <a:sym typeface="Spectral"/>
                <a:hlinkClick action="ppaction://hlinksldjump" r:id="rId9">
                  <a:extLst>
                    <a:ext uri="{A12FA001-AC4F-418D-AE19-62706E023703}">
                      <ahyp:hlinkClr val="tx"/>
                    </a:ext>
                  </a:extLst>
                </a:hlinkClick>
              </a:rPr>
              <a:t>HOME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311700" y="253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pectral"/>
                <a:ea typeface="Spectral"/>
                <a:cs typeface="Spectral"/>
                <a:sym typeface="Spectral"/>
              </a:rPr>
              <a:t>Canvas - Student Information</a:t>
            </a:r>
            <a:endParaRPr b="1">
              <a:latin typeface="Spectral"/>
              <a:ea typeface="Spectral"/>
              <a:cs typeface="Spectral"/>
              <a:sym typeface="Spectral"/>
            </a:endParaRPr>
          </a:p>
        </p:txBody>
      </p:sp>
      <p:sp>
        <p:nvSpPr>
          <p:cNvPr id="117" name="Google Shape;117;p18"/>
          <p:cNvSpPr txBox="1"/>
          <p:nvPr>
            <p:ph idx="1" type="body"/>
          </p:nvPr>
        </p:nvSpPr>
        <p:spPr>
          <a:xfrm>
            <a:off x="311700" y="826125"/>
            <a:ext cx="8520600" cy="42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Spectral"/>
                <a:ea typeface="Spectral"/>
                <a:cs typeface="Spectral"/>
                <a:sym typeface="Spectral"/>
              </a:rPr>
              <a:t>Students will be interacting the most with Canvas during virtual learning and even when we are safely back in the building.  This is because Canvas is your school-away-from-school.  It has your courses, your calendar of events, your assignments, your grades, and all kinds of information on the </a:t>
            </a:r>
            <a:r>
              <a:rPr lang="en" sz="1500" u="sng">
                <a:solidFill>
                  <a:schemeClr val="hlink"/>
                </a:solidFill>
                <a:latin typeface="Spectral"/>
                <a:ea typeface="Spectral"/>
                <a:cs typeface="Spectral"/>
                <a:sym typeface="Spectral"/>
                <a:hlinkClick r:id="rId3"/>
              </a:rPr>
              <a:t>Student Resource</a:t>
            </a:r>
            <a:r>
              <a:rPr lang="en" sz="1500">
                <a:latin typeface="Spectral"/>
                <a:ea typeface="Spectral"/>
                <a:cs typeface="Spectral"/>
                <a:sym typeface="Spectral"/>
              </a:rPr>
              <a:t> page.  So it’s important to be comfortable navigating through Canvas.  These links will take you to tutorials and videos that show you how to get the most out of Canvas.</a:t>
            </a:r>
            <a:endParaRPr sz="1500">
              <a:latin typeface="Spectral"/>
              <a:ea typeface="Spectral"/>
              <a:cs typeface="Spectral"/>
              <a:sym typeface="Spectral"/>
            </a:endParaRPr>
          </a:p>
          <a:p>
            <a:pPr indent="0" lvl="0" marL="0" rtl="0" algn="l">
              <a:spcBef>
                <a:spcPts val="1600"/>
              </a:spcBef>
              <a:spcAft>
                <a:spcPts val="0"/>
              </a:spcAft>
              <a:buNone/>
            </a:pPr>
            <a:r>
              <a:rPr lang="en" u="sng">
                <a:solidFill>
                  <a:schemeClr val="hlink"/>
                </a:solidFill>
                <a:latin typeface="Spectral"/>
                <a:ea typeface="Spectral"/>
                <a:cs typeface="Spectral"/>
                <a:sym typeface="Spectral"/>
                <a:hlinkClick r:id="rId4"/>
              </a:rPr>
              <a:t>Dashboard</a:t>
            </a:r>
            <a:r>
              <a:rPr lang="en">
                <a:latin typeface="Spectral"/>
                <a:ea typeface="Spectral"/>
                <a:cs typeface="Spectral"/>
                <a:sym typeface="Spectral"/>
              </a:rPr>
              <a:t>		</a:t>
            </a:r>
            <a:r>
              <a:rPr lang="en" u="sng">
                <a:solidFill>
                  <a:schemeClr val="hlink"/>
                </a:solidFill>
                <a:latin typeface="Spectral"/>
                <a:ea typeface="Spectral"/>
                <a:cs typeface="Spectral"/>
                <a:sym typeface="Spectral"/>
                <a:hlinkClick r:id="rId5"/>
              </a:rPr>
              <a:t>Courses</a:t>
            </a:r>
            <a:endParaRPr>
              <a:latin typeface="Spectral"/>
              <a:ea typeface="Spectral"/>
              <a:cs typeface="Spectral"/>
              <a:sym typeface="Spectral"/>
            </a:endParaRPr>
          </a:p>
          <a:p>
            <a:pPr indent="0" lvl="0" marL="0" rtl="0" algn="l">
              <a:spcBef>
                <a:spcPts val="1600"/>
              </a:spcBef>
              <a:spcAft>
                <a:spcPts val="0"/>
              </a:spcAft>
              <a:buNone/>
            </a:pPr>
            <a:r>
              <a:rPr lang="en" u="sng">
                <a:solidFill>
                  <a:schemeClr val="hlink"/>
                </a:solidFill>
                <a:latin typeface="Spectral"/>
                <a:ea typeface="Spectral"/>
                <a:cs typeface="Spectral"/>
                <a:sym typeface="Spectral"/>
                <a:hlinkClick r:id="rId6"/>
              </a:rPr>
              <a:t>Calendar</a:t>
            </a:r>
            <a:r>
              <a:rPr lang="en">
                <a:latin typeface="Spectral"/>
                <a:ea typeface="Spectral"/>
                <a:cs typeface="Spectral"/>
                <a:sym typeface="Spectral"/>
              </a:rPr>
              <a:t>		</a:t>
            </a:r>
            <a:r>
              <a:rPr lang="en" u="sng">
                <a:solidFill>
                  <a:schemeClr val="hlink"/>
                </a:solidFill>
                <a:latin typeface="Spectral"/>
                <a:ea typeface="Spectral"/>
                <a:cs typeface="Spectral"/>
                <a:sym typeface="Spectral"/>
                <a:hlinkClick r:id="rId7"/>
              </a:rPr>
              <a:t>Grades</a:t>
            </a:r>
            <a:endParaRPr>
              <a:latin typeface="Spectral"/>
              <a:ea typeface="Spectral"/>
              <a:cs typeface="Spectral"/>
              <a:sym typeface="Spectral"/>
            </a:endParaRPr>
          </a:p>
          <a:p>
            <a:pPr indent="0" lvl="0" marL="0" rtl="0" algn="l">
              <a:spcBef>
                <a:spcPts val="1600"/>
              </a:spcBef>
              <a:spcAft>
                <a:spcPts val="0"/>
              </a:spcAft>
              <a:buNone/>
            </a:pPr>
            <a:r>
              <a:rPr lang="en" u="sng">
                <a:solidFill>
                  <a:schemeClr val="hlink"/>
                </a:solidFill>
                <a:latin typeface="Spectral"/>
                <a:ea typeface="Spectral"/>
                <a:cs typeface="Spectral"/>
                <a:sym typeface="Spectral"/>
                <a:hlinkClick r:id="rId8"/>
              </a:rPr>
              <a:t>Notifications</a:t>
            </a:r>
            <a:r>
              <a:rPr lang="en">
                <a:latin typeface="Spectral"/>
                <a:ea typeface="Spectral"/>
                <a:cs typeface="Spectral"/>
                <a:sym typeface="Spectral"/>
              </a:rPr>
              <a:t>		</a:t>
            </a:r>
            <a:r>
              <a:rPr lang="en" u="sng">
                <a:solidFill>
                  <a:schemeClr val="hlink"/>
                </a:solidFill>
                <a:latin typeface="Spectral"/>
                <a:ea typeface="Spectral"/>
                <a:cs typeface="Spectral"/>
                <a:sym typeface="Spectral"/>
                <a:hlinkClick r:id="rId9"/>
              </a:rPr>
              <a:t>Assignments</a:t>
            </a:r>
            <a:endParaRPr>
              <a:latin typeface="Spectral"/>
              <a:ea typeface="Spectral"/>
              <a:cs typeface="Spectral"/>
              <a:sym typeface="Spectral"/>
            </a:endParaRPr>
          </a:p>
          <a:p>
            <a:pPr indent="0" lvl="0" marL="0" rtl="0" algn="l">
              <a:spcBef>
                <a:spcPts val="1600"/>
              </a:spcBef>
              <a:spcAft>
                <a:spcPts val="0"/>
              </a:spcAft>
              <a:buNone/>
            </a:pPr>
            <a:r>
              <a:rPr lang="en" u="sng">
                <a:solidFill>
                  <a:schemeClr val="hlink"/>
                </a:solidFill>
                <a:latin typeface="Spectral"/>
                <a:ea typeface="Spectral"/>
                <a:cs typeface="Spectral"/>
                <a:sym typeface="Spectral"/>
                <a:hlinkClick r:id="rId10"/>
              </a:rPr>
              <a:t>Announcements</a:t>
            </a:r>
            <a:r>
              <a:rPr lang="en">
                <a:latin typeface="Spectral"/>
                <a:ea typeface="Spectral"/>
                <a:cs typeface="Spectral"/>
                <a:sym typeface="Spectral"/>
              </a:rPr>
              <a:t>	</a:t>
            </a:r>
            <a:r>
              <a:rPr lang="en" u="sng">
                <a:solidFill>
                  <a:schemeClr val="hlink"/>
                </a:solidFill>
                <a:latin typeface="Spectral"/>
                <a:ea typeface="Spectral"/>
                <a:cs typeface="Spectral"/>
                <a:sym typeface="Spectral"/>
                <a:hlinkClick r:id="rId11"/>
              </a:rPr>
              <a:t>Discussions</a:t>
            </a:r>
            <a:endParaRPr>
              <a:latin typeface="Spectral"/>
              <a:ea typeface="Spectral"/>
              <a:cs typeface="Spectral"/>
              <a:sym typeface="Spectral"/>
            </a:endParaRPr>
          </a:p>
          <a:p>
            <a:pPr indent="0" lvl="0" marL="0" rtl="0" algn="l">
              <a:spcBef>
                <a:spcPts val="1600"/>
              </a:spcBef>
              <a:spcAft>
                <a:spcPts val="1600"/>
              </a:spcAft>
              <a:buNone/>
            </a:pPr>
            <a:r>
              <a:t/>
            </a:r>
            <a:endParaRPr/>
          </a:p>
        </p:txBody>
      </p:sp>
      <p:pic>
        <p:nvPicPr>
          <p:cNvPr id="118" name="Google Shape;118;p18"/>
          <p:cNvPicPr preferRelativeResize="0"/>
          <p:nvPr/>
        </p:nvPicPr>
        <p:blipFill>
          <a:blip r:embed="rId12">
            <a:alphaModFix/>
          </a:blip>
          <a:stretch>
            <a:fillRect/>
          </a:stretch>
        </p:blipFill>
        <p:spPr>
          <a:xfrm>
            <a:off x="4149400" y="2395550"/>
            <a:ext cx="4682901" cy="2684551"/>
          </a:xfrm>
          <a:prstGeom prst="rect">
            <a:avLst/>
          </a:prstGeom>
          <a:noFill/>
          <a:ln>
            <a:noFill/>
          </a:ln>
        </p:spPr>
      </p:pic>
      <p:sp>
        <p:nvSpPr>
          <p:cNvPr id="119" name="Google Shape;119;p18"/>
          <p:cNvSpPr/>
          <p:nvPr/>
        </p:nvSpPr>
        <p:spPr>
          <a:xfrm>
            <a:off x="7655550" y="167325"/>
            <a:ext cx="682800" cy="288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8"/>
          <p:cNvSpPr txBox="1"/>
          <p:nvPr/>
        </p:nvSpPr>
        <p:spPr>
          <a:xfrm>
            <a:off x="7655550" y="84525"/>
            <a:ext cx="885000" cy="3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accent5"/>
                </a:solidFill>
                <a:latin typeface="Spectral"/>
                <a:ea typeface="Spectral"/>
                <a:cs typeface="Spectral"/>
                <a:sym typeface="Spectral"/>
                <a:hlinkClick action="ppaction://hlinksldjump" r:id="rId13">
                  <a:extLst>
                    <a:ext uri="{A12FA001-AC4F-418D-AE19-62706E023703}">
                      <ahyp:hlinkClr val="tx"/>
                    </a:ext>
                  </a:extLst>
                </a:hlinkClick>
              </a:rPr>
              <a:t>HOME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9"/>
          <p:cNvSpPr txBox="1"/>
          <p:nvPr>
            <p:ph type="title"/>
          </p:nvPr>
        </p:nvSpPr>
        <p:spPr>
          <a:xfrm>
            <a:off x="311700" y="253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pectral"/>
                <a:ea typeface="Spectral"/>
                <a:cs typeface="Spectral"/>
                <a:sym typeface="Spectral"/>
              </a:rPr>
              <a:t>Canvas - Submitting Assignments</a:t>
            </a:r>
            <a:endParaRPr b="1">
              <a:latin typeface="Spectral"/>
              <a:ea typeface="Spectral"/>
              <a:cs typeface="Spectral"/>
              <a:sym typeface="Spectral"/>
            </a:endParaRPr>
          </a:p>
        </p:txBody>
      </p:sp>
      <p:sp>
        <p:nvSpPr>
          <p:cNvPr id="126" name="Google Shape;126;p19"/>
          <p:cNvSpPr txBox="1"/>
          <p:nvPr>
            <p:ph idx="1" type="body"/>
          </p:nvPr>
        </p:nvSpPr>
        <p:spPr>
          <a:xfrm>
            <a:off x="311700" y="898125"/>
            <a:ext cx="8611800" cy="400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pectral"/>
                <a:ea typeface="Spectral"/>
                <a:cs typeface="Spectral"/>
                <a:sym typeface="Spectral"/>
              </a:rPr>
              <a:t>There are different ways to assign course work in Canvas.  They may require different products (Slides, Docs, screenshots, urls) and may require different steps to submit the product, but they ALL require that students use their HCPSS account to do so.  Please make sure that the student account is in use on both Canvas and G Suite when submitting work.  Using a personal Google Drive or gmail account will not work and will result in errors on Canvas.  Here are some commonly used types of work submissions below with links to tutorials.</a:t>
            </a:r>
            <a:endParaRPr>
              <a:latin typeface="Spectral"/>
              <a:ea typeface="Spectral"/>
              <a:cs typeface="Spectral"/>
              <a:sym typeface="Spectral"/>
            </a:endParaRPr>
          </a:p>
          <a:p>
            <a:pPr indent="0" lvl="0" marL="0" rtl="0" algn="l">
              <a:spcBef>
                <a:spcPts val="1600"/>
              </a:spcBef>
              <a:spcAft>
                <a:spcPts val="0"/>
              </a:spcAft>
              <a:buNone/>
            </a:pPr>
            <a:r>
              <a:rPr lang="en" u="sng">
                <a:solidFill>
                  <a:schemeClr val="hlink"/>
                </a:solidFill>
                <a:latin typeface="Spectral"/>
                <a:ea typeface="Spectral"/>
                <a:cs typeface="Spectral"/>
                <a:sym typeface="Spectral"/>
                <a:hlinkClick r:id="rId3"/>
              </a:rPr>
              <a:t>Google LTI Assignment</a:t>
            </a:r>
            <a:r>
              <a:rPr lang="en">
                <a:latin typeface="Spectral"/>
                <a:ea typeface="Spectral"/>
                <a:cs typeface="Spectral"/>
                <a:sym typeface="Spectral"/>
              </a:rPr>
              <a:t>			</a:t>
            </a:r>
            <a:r>
              <a:rPr lang="en" u="sng">
                <a:solidFill>
                  <a:schemeClr val="hlink"/>
                </a:solidFill>
                <a:latin typeface="Spectral"/>
                <a:ea typeface="Spectral"/>
                <a:cs typeface="Spectral"/>
                <a:sym typeface="Spectral"/>
                <a:hlinkClick r:id="rId4"/>
              </a:rPr>
              <a:t>Submit a url</a:t>
            </a:r>
            <a:endParaRPr>
              <a:latin typeface="Spectral"/>
              <a:ea typeface="Spectral"/>
              <a:cs typeface="Spectral"/>
              <a:sym typeface="Spectral"/>
            </a:endParaRPr>
          </a:p>
          <a:p>
            <a:pPr indent="0" lvl="0" marL="0" rtl="0" algn="l">
              <a:spcBef>
                <a:spcPts val="1600"/>
              </a:spcBef>
              <a:spcAft>
                <a:spcPts val="0"/>
              </a:spcAft>
              <a:buNone/>
            </a:pPr>
            <a:r>
              <a:rPr lang="en" u="sng">
                <a:solidFill>
                  <a:schemeClr val="hlink"/>
                </a:solidFill>
                <a:latin typeface="Spectral"/>
                <a:ea typeface="Spectral"/>
                <a:cs typeface="Spectral"/>
                <a:sym typeface="Spectral"/>
                <a:hlinkClick r:id="rId5"/>
              </a:rPr>
              <a:t>Google Cloud Assignment</a:t>
            </a:r>
            <a:r>
              <a:rPr lang="en">
                <a:latin typeface="Spectral"/>
                <a:ea typeface="Spectral"/>
                <a:cs typeface="Spectral"/>
                <a:sym typeface="Spectral"/>
              </a:rPr>
              <a:t>			</a:t>
            </a:r>
            <a:r>
              <a:rPr lang="en" u="sng">
                <a:solidFill>
                  <a:schemeClr val="hlink"/>
                </a:solidFill>
                <a:latin typeface="Spectral"/>
                <a:ea typeface="Spectral"/>
                <a:cs typeface="Spectral"/>
                <a:sym typeface="Spectral"/>
                <a:hlinkClick r:id="rId6"/>
              </a:rPr>
              <a:t>Upload a media file</a:t>
            </a:r>
            <a:endParaRPr>
              <a:latin typeface="Spectral"/>
              <a:ea typeface="Spectral"/>
              <a:cs typeface="Spectral"/>
              <a:sym typeface="Spectral"/>
            </a:endParaRPr>
          </a:p>
          <a:p>
            <a:pPr indent="0" lvl="0" marL="0" rtl="0" algn="l">
              <a:spcBef>
                <a:spcPts val="1600"/>
              </a:spcBef>
              <a:spcAft>
                <a:spcPts val="1600"/>
              </a:spcAft>
              <a:buNone/>
            </a:pPr>
            <a:r>
              <a:rPr lang="en" u="sng">
                <a:solidFill>
                  <a:schemeClr val="hlink"/>
                </a:solidFill>
                <a:latin typeface="Spectral"/>
                <a:ea typeface="Spectral"/>
                <a:cs typeface="Spectral"/>
                <a:sym typeface="Spectral"/>
                <a:hlinkClick r:id="rId7"/>
              </a:rPr>
              <a:t>Submit a picture or screenshot</a:t>
            </a:r>
            <a:endParaRPr>
              <a:latin typeface="Spectral"/>
              <a:ea typeface="Spectral"/>
              <a:cs typeface="Spectral"/>
              <a:sym typeface="Spectral"/>
            </a:endParaRPr>
          </a:p>
        </p:txBody>
      </p:sp>
      <p:pic>
        <p:nvPicPr>
          <p:cNvPr id="127" name="Google Shape;127;p19"/>
          <p:cNvPicPr preferRelativeResize="0"/>
          <p:nvPr/>
        </p:nvPicPr>
        <p:blipFill>
          <a:blip r:embed="rId8">
            <a:alphaModFix/>
          </a:blip>
          <a:stretch>
            <a:fillRect/>
          </a:stretch>
        </p:blipFill>
        <p:spPr>
          <a:xfrm>
            <a:off x="7009624" y="2934600"/>
            <a:ext cx="1966600" cy="2065375"/>
          </a:xfrm>
          <a:prstGeom prst="rect">
            <a:avLst/>
          </a:prstGeom>
          <a:noFill/>
          <a:ln>
            <a:noFill/>
          </a:ln>
        </p:spPr>
      </p:pic>
      <p:sp>
        <p:nvSpPr>
          <p:cNvPr id="128" name="Google Shape;128;p19"/>
          <p:cNvSpPr/>
          <p:nvPr/>
        </p:nvSpPr>
        <p:spPr>
          <a:xfrm>
            <a:off x="7571825" y="253650"/>
            <a:ext cx="682800" cy="288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9"/>
          <p:cNvSpPr txBox="1"/>
          <p:nvPr/>
        </p:nvSpPr>
        <p:spPr>
          <a:xfrm>
            <a:off x="7571825" y="156275"/>
            <a:ext cx="1004700" cy="3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accent5"/>
                </a:solidFill>
                <a:latin typeface="Spectral"/>
                <a:ea typeface="Spectral"/>
                <a:cs typeface="Spectral"/>
                <a:sym typeface="Spectral"/>
                <a:hlinkClick action="ppaction://hlinksldjump" r:id="rId9">
                  <a:extLst>
                    <a:ext uri="{A12FA001-AC4F-418D-AE19-62706E023703}">
                      <ahyp:hlinkClr val="tx"/>
                    </a:ext>
                  </a:extLst>
                </a:hlinkClick>
              </a:rPr>
              <a:t>HOME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txBox="1"/>
          <p:nvPr>
            <p:ph type="title"/>
          </p:nvPr>
        </p:nvSpPr>
        <p:spPr>
          <a:xfrm>
            <a:off x="143650" y="3014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pectral"/>
                <a:ea typeface="Spectral"/>
                <a:cs typeface="Spectral"/>
                <a:sym typeface="Spectral"/>
              </a:rPr>
              <a:t>G-Suite and Canvas Integration</a:t>
            </a:r>
            <a:endParaRPr b="1">
              <a:latin typeface="Spectral"/>
              <a:ea typeface="Spectral"/>
              <a:cs typeface="Spectral"/>
              <a:sym typeface="Spectral"/>
            </a:endParaRPr>
          </a:p>
        </p:txBody>
      </p:sp>
      <p:sp>
        <p:nvSpPr>
          <p:cNvPr id="135" name="Google Shape;135;p20"/>
          <p:cNvSpPr txBox="1"/>
          <p:nvPr>
            <p:ph idx="1" type="body"/>
          </p:nvPr>
        </p:nvSpPr>
        <p:spPr>
          <a:xfrm>
            <a:off x="143650" y="874175"/>
            <a:ext cx="8851500" cy="417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Spectral"/>
                <a:ea typeface="Spectral"/>
                <a:cs typeface="Spectral"/>
                <a:sym typeface="Spectral"/>
              </a:rPr>
              <a:t>G-Suite is your school Google Drive.  It allows you to create, edit, share, and organize Google Docs, Google Slides, Google Forms, Pear Decks, and more.  It is a very important part of your organization.  It’s a digital three-ring binder that will need to be maintained and cared for in order for it to keep everything you need.  Canvas and G-Suite “talk” to one another and make it easier for you to complete and submit assignments.  </a:t>
            </a:r>
            <a:r>
              <a:rPr i="1" lang="en" sz="1500" u="sng">
                <a:latin typeface="Spectral"/>
                <a:ea typeface="Spectral"/>
                <a:cs typeface="Spectral"/>
                <a:sym typeface="Spectral"/>
              </a:rPr>
              <a:t>But this only works if you’re using HCPSS accounts.</a:t>
            </a:r>
            <a:r>
              <a:rPr lang="en" sz="1500">
                <a:latin typeface="Spectral"/>
                <a:ea typeface="Spectral"/>
                <a:cs typeface="Spectral"/>
                <a:sym typeface="Spectral"/>
              </a:rPr>
              <a:t>  I recommend you use personal email accounts on a different browser and your school account ready to go on Chrome.  This eliminates many problems before they get in the way of you and your ability to show what you know.</a:t>
            </a:r>
            <a:endParaRPr sz="1500">
              <a:latin typeface="Spectral"/>
              <a:ea typeface="Spectral"/>
              <a:cs typeface="Spectral"/>
              <a:sym typeface="Spectral"/>
            </a:endParaRPr>
          </a:p>
          <a:p>
            <a:pPr indent="0" lvl="0" marL="0" rtl="0" algn="l">
              <a:spcBef>
                <a:spcPts val="1600"/>
              </a:spcBef>
              <a:spcAft>
                <a:spcPts val="1600"/>
              </a:spcAft>
              <a:buNone/>
            </a:pPr>
            <a:r>
              <a:t/>
            </a:r>
            <a:endParaRPr sz="1600"/>
          </a:p>
        </p:txBody>
      </p:sp>
      <p:pic>
        <p:nvPicPr>
          <p:cNvPr id="136" name="Google Shape;136;p20"/>
          <p:cNvPicPr preferRelativeResize="0"/>
          <p:nvPr/>
        </p:nvPicPr>
        <p:blipFill>
          <a:blip r:embed="rId3">
            <a:alphaModFix/>
          </a:blip>
          <a:stretch>
            <a:fillRect/>
          </a:stretch>
        </p:blipFill>
        <p:spPr>
          <a:xfrm>
            <a:off x="335050" y="2859600"/>
            <a:ext cx="3959301" cy="2141225"/>
          </a:xfrm>
          <a:prstGeom prst="rect">
            <a:avLst/>
          </a:prstGeom>
          <a:noFill/>
          <a:ln>
            <a:noFill/>
          </a:ln>
        </p:spPr>
      </p:pic>
      <p:sp>
        <p:nvSpPr>
          <p:cNvPr id="137" name="Google Shape;137;p20"/>
          <p:cNvSpPr/>
          <p:nvPr/>
        </p:nvSpPr>
        <p:spPr>
          <a:xfrm>
            <a:off x="430725" y="3738813"/>
            <a:ext cx="1220100" cy="3828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0"/>
          <p:cNvSpPr txBox="1"/>
          <p:nvPr/>
        </p:nvSpPr>
        <p:spPr>
          <a:xfrm>
            <a:off x="4497675" y="2919525"/>
            <a:ext cx="4401900" cy="202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p>
          <a:p>
            <a:pPr indent="0" lvl="0" marL="0" rtl="0" algn="l">
              <a:spcBef>
                <a:spcPts val="0"/>
              </a:spcBef>
              <a:spcAft>
                <a:spcPts val="0"/>
              </a:spcAft>
              <a:buNone/>
            </a:pPr>
            <a:r>
              <a:rPr lang="en" sz="1800" u="sng">
                <a:solidFill>
                  <a:schemeClr val="hlink"/>
                </a:solidFill>
                <a:latin typeface="Spectral"/>
                <a:ea typeface="Spectral"/>
                <a:cs typeface="Spectral"/>
                <a:sym typeface="Spectral"/>
                <a:hlinkClick r:id="rId4"/>
              </a:rPr>
              <a:t>Organizing files</a:t>
            </a:r>
            <a:endParaRPr sz="1800">
              <a:latin typeface="Spectral"/>
              <a:ea typeface="Spectral"/>
              <a:cs typeface="Spectral"/>
              <a:sym typeface="Spectral"/>
            </a:endParaRPr>
          </a:p>
          <a:p>
            <a:pPr indent="0" lvl="0" marL="0" rtl="0" algn="l">
              <a:spcBef>
                <a:spcPts val="0"/>
              </a:spcBef>
              <a:spcAft>
                <a:spcPts val="0"/>
              </a:spcAft>
              <a:buNone/>
            </a:pPr>
            <a:r>
              <a:t/>
            </a:r>
            <a:endParaRPr sz="1800">
              <a:latin typeface="Spectral"/>
              <a:ea typeface="Spectral"/>
              <a:cs typeface="Spectral"/>
              <a:sym typeface="Spectral"/>
            </a:endParaRPr>
          </a:p>
          <a:p>
            <a:pPr indent="0" lvl="0" marL="0" rtl="0" algn="l">
              <a:spcBef>
                <a:spcPts val="0"/>
              </a:spcBef>
              <a:spcAft>
                <a:spcPts val="0"/>
              </a:spcAft>
              <a:buNone/>
            </a:pPr>
            <a:r>
              <a:rPr lang="en" sz="1800" u="sng">
                <a:solidFill>
                  <a:schemeClr val="hlink"/>
                </a:solidFill>
                <a:latin typeface="Spectral"/>
                <a:ea typeface="Spectral"/>
                <a:cs typeface="Spectral"/>
                <a:sym typeface="Spectral"/>
                <a:hlinkClick r:id="rId5"/>
              </a:rPr>
              <a:t>Downloading files</a:t>
            </a:r>
            <a:endParaRPr sz="1800">
              <a:latin typeface="Spectral"/>
              <a:ea typeface="Spectral"/>
              <a:cs typeface="Spectral"/>
              <a:sym typeface="Spectral"/>
            </a:endParaRPr>
          </a:p>
          <a:p>
            <a:pPr indent="0" lvl="0" marL="0" rtl="0" algn="l">
              <a:spcBef>
                <a:spcPts val="0"/>
              </a:spcBef>
              <a:spcAft>
                <a:spcPts val="0"/>
              </a:spcAft>
              <a:buNone/>
            </a:pPr>
            <a:r>
              <a:t/>
            </a:r>
            <a:endParaRPr sz="1800">
              <a:latin typeface="Spectral"/>
              <a:ea typeface="Spectral"/>
              <a:cs typeface="Spectral"/>
              <a:sym typeface="Spectral"/>
            </a:endParaRPr>
          </a:p>
          <a:p>
            <a:pPr indent="0" lvl="0" marL="0" rtl="0" algn="l">
              <a:spcBef>
                <a:spcPts val="0"/>
              </a:spcBef>
              <a:spcAft>
                <a:spcPts val="0"/>
              </a:spcAft>
              <a:buNone/>
            </a:pPr>
            <a:r>
              <a:rPr lang="en" sz="1800" u="sng">
                <a:solidFill>
                  <a:schemeClr val="hlink"/>
                </a:solidFill>
                <a:latin typeface="Spectral"/>
                <a:ea typeface="Spectral"/>
                <a:cs typeface="Spectral"/>
                <a:sym typeface="Spectral"/>
                <a:hlinkClick r:id="rId6"/>
              </a:rPr>
              <a:t>Canvas integration troubleshooting</a:t>
            </a:r>
            <a:r>
              <a:rPr lang="en" sz="1800">
                <a:latin typeface="Spectral"/>
                <a:ea typeface="Spectral"/>
                <a:cs typeface="Spectral"/>
                <a:sym typeface="Spectral"/>
              </a:rPr>
              <a:t> </a:t>
            </a:r>
            <a:endParaRPr sz="1800">
              <a:latin typeface="Spectral"/>
              <a:ea typeface="Spectral"/>
              <a:cs typeface="Spectral"/>
              <a:sym typeface="Spectral"/>
            </a:endParaRPr>
          </a:p>
        </p:txBody>
      </p:sp>
      <p:sp>
        <p:nvSpPr>
          <p:cNvPr id="139" name="Google Shape;139;p20"/>
          <p:cNvSpPr/>
          <p:nvPr/>
        </p:nvSpPr>
        <p:spPr>
          <a:xfrm>
            <a:off x="7782400" y="221675"/>
            <a:ext cx="682800" cy="288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0"/>
          <p:cNvSpPr txBox="1"/>
          <p:nvPr/>
        </p:nvSpPr>
        <p:spPr>
          <a:xfrm>
            <a:off x="7739275" y="156275"/>
            <a:ext cx="897000" cy="41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accent5"/>
                </a:solidFill>
                <a:latin typeface="Spectral"/>
                <a:ea typeface="Spectral"/>
                <a:cs typeface="Spectral"/>
                <a:sym typeface="Spectral"/>
                <a:hlinkClick action="ppaction://hlinksldjump" r:id="rId7">
                  <a:extLst>
                    <a:ext uri="{A12FA001-AC4F-418D-AE19-62706E023703}">
                      <ahyp:hlinkClr val="tx"/>
                    </a:ext>
                  </a:extLst>
                </a:hlinkClick>
              </a:rPr>
              <a:t>HOME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1"/>
          <p:cNvSpPr txBox="1"/>
          <p:nvPr>
            <p:ph type="title"/>
          </p:nvPr>
        </p:nvSpPr>
        <p:spPr>
          <a:xfrm>
            <a:off x="311700" y="1459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pectral"/>
                <a:ea typeface="Spectral"/>
                <a:cs typeface="Spectral"/>
                <a:sym typeface="Spectral"/>
              </a:rPr>
              <a:t>Google Meet Information and Norms</a:t>
            </a:r>
            <a:endParaRPr b="1">
              <a:latin typeface="Spectral"/>
              <a:ea typeface="Spectral"/>
              <a:cs typeface="Spectral"/>
              <a:sym typeface="Spectral"/>
            </a:endParaRPr>
          </a:p>
        </p:txBody>
      </p:sp>
      <p:sp>
        <p:nvSpPr>
          <p:cNvPr id="146" name="Google Shape;146;p21"/>
          <p:cNvSpPr txBox="1"/>
          <p:nvPr>
            <p:ph idx="1" type="body"/>
          </p:nvPr>
        </p:nvSpPr>
        <p:spPr>
          <a:xfrm>
            <a:off x="167575" y="790250"/>
            <a:ext cx="8923500" cy="418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Spectral"/>
                <a:ea typeface="Spectral"/>
                <a:cs typeface="Spectral"/>
                <a:sym typeface="Spectral"/>
              </a:rPr>
              <a:t>Google Meet will act as your classrooms during  virtual learning.  Google Meet Codes can be found in course calendars in Canvas.  In a Google Meet you will receive synchronous instruction from your teachers and be able to engage with the material in your courses at the same time as your classmates.  You may work as a whole group or break into smaller groups during your Google Meet.  As in any classroom, we want to make sure students are safe, engaged, and respectful of themselves and others.  We love to see faces and encourage you to turn your camera on and leave it on during class so we can more easily interact with you use nonverbal cues to help us assess your needs and understanding.  Plus, smiles are great.  :)  Support sessions are also offered via Google Meet.  These are great times for you to get help completing and submitting assignments. </a:t>
            </a:r>
            <a:r>
              <a:rPr lang="en">
                <a:latin typeface="Spectral"/>
                <a:ea typeface="Spectral"/>
                <a:cs typeface="Spectral"/>
                <a:sym typeface="Spectral"/>
              </a:rPr>
              <a:t> </a:t>
            </a:r>
            <a:endParaRPr>
              <a:latin typeface="Spectral"/>
              <a:ea typeface="Spectral"/>
              <a:cs typeface="Spectral"/>
              <a:sym typeface="Spectral"/>
            </a:endParaRPr>
          </a:p>
          <a:p>
            <a:pPr indent="0" lvl="0" marL="0" rtl="0" algn="l">
              <a:spcBef>
                <a:spcPts val="1600"/>
              </a:spcBef>
              <a:spcAft>
                <a:spcPts val="0"/>
              </a:spcAft>
              <a:buNone/>
            </a:pPr>
            <a:r>
              <a:rPr lang="en" u="sng">
                <a:solidFill>
                  <a:schemeClr val="hlink"/>
                </a:solidFill>
                <a:latin typeface="Spectral"/>
                <a:ea typeface="Spectral"/>
                <a:cs typeface="Spectral"/>
                <a:sym typeface="Spectral"/>
                <a:hlinkClick r:id="rId3"/>
              </a:rPr>
              <a:t>Google Meet information</a:t>
            </a:r>
            <a:endParaRPr>
              <a:latin typeface="Spectral"/>
              <a:ea typeface="Spectral"/>
              <a:cs typeface="Spectral"/>
              <a:sym typeface="Spectral"/>
            </a:endParaRPr>
          </a:p>
          <a:p>
            <a:pPr indent="0" lvl="0" marL="0" rtl="0" algn="l">
              <a:spcBef>
                <a:spcPts val="1600"/>
              </a:spcBef>
              <a:spcAft>
                <a:spcPts val="1600"/>
              </a:spcAft>
              <a:buNone/>
            </a:pPr>
            <a:r>
              <a:rPr lang="en" u="sng">
                <a:solidFill>
                  <a:schemeClr val="hlink"/>
                </a:solidFill>
                <a:latin typeface="Spectral"/>
                <a:ea typeface="Spectral"/>
                <a:cs typeface="Spectral"/>
                <a:sym typeface="Spectral"/>
                <a:hlinkClick r:id="rId4"/>
              </a:rPr>
              <a:t>Expectations and norms</a:t>
            </a:r>
            <a:endParaRPr>
              <a:latin typeface="Spectral"/>
              <a:ea typeface="Spectral"/>
              <a:cs typeface="Spectral"/>
              <a:sym typeface="Spectral"/>
            </a:endParaRPr>
          </a:p>
        </p:txBody>
      </p:sp>
      <p:pic>
        <p:nvPicPr>
          <p:cNvPr id="147" name="Google Shape;147;p21"/>
          <p:cNvPicPr preferRelativeResize="0"/>
          <p:nvPr/>
        </p:nvPicPr>
        <p:blipFill>
          <a:blip r:embed="rId5">
            <a:alphaModFix/>
          </a:blip>
          <a:stretch>
            <a:fillRect/>
          </a:stretch>
        </p:blipFill>
        <p:spPr>
          <a:xfrm>
            <a:off x="5091051" y="3039025"/>
            <a:ext cx="3573775" cy="2056625"/>
          </a:xfrm>
          <a:prstGeom prst="rect">
            <a:avLst/>
          </a:prstGeom>
          <a:noFill/>
          <a:ln>
            <a:noFill/>
          </a:ln>
        </p:spPr>
      </p:pic>
      <p:sp>
        <p:nvSpPr>
          <p:cNvPr id="148" name="Google Shape;148;p21"/>
          <p:cNvSpPr/>
          <p:nvPr/>
        </p:nvSpPr>
        <p:spPr>
          <a:xfrm>
            <a:off x="8026350" y="4665150"/>
            <a:ext cx="758100" cy="430500"/>
          </a:xfrm>
          <a:prstGeom prst="lef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1"/>
          <p:cNvSpPr/>
          <p:nvPr/>
        </p:nvSpPr>
        <p:spPr>
          <a:xfrm>
            <a:off x="7798575" y="215075"/>
            <a:ext cx="682800" cy="288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1"/>
          <p:cNvSpPr txBox="1"/>
          <p:nvPr/>
        </p:nvSpPr>
        <p:spPr>
          <a:xfrm>
            <a:off x="7727325" y="156275"/>
            <a:ext cx="825300" cy="3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accent5"/>
                </a:solidFill>
                <a:latin typeface="Spectral"/>
                <a:ea typeface="Spectral"/>
                <a:cs typeface="Spectral"/>
                <a:sym typeface="Spectral"/>
                <a:hlinkClick action="ppaction://hlinksldjump" r:id="rId6">
                  <a:extLst>
                    <a:ext uri="{A12FA001-AC4F-418D-AE19-62706E023703}">
                      <ahyp:hlinkClr val="tx"/>
                    </a:ext>
                  </a:extLst>
                </a:hlinkClick>
              </a:rPr>
              <a:t>HOME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